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16" r:id="rId2"/>
    <p:sldId id="417" r:id="rId3"/>
    <p:sldId id="418" r:id="rId4"/>
    <p:sldId id="419" r:id="rId5"/>
    <p:sldId id="423" r:id="rId6"/>
    <p:sldId id="422" r:id="rId7"/>
    <p:sldId id="424" r:id="rId8"/>
    <p:sldId id="420" r:id="rId9"/>
    <p:sldId id="421" r:id="rId10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796">
          <p15:clr>
            <a:srgbClr val="A4A3A4"/>
          </p15:clr>
        </p15:guide>
        <p15:guide id="12" orient="horz" pos="116">
          <p15:clr>
            <a:srgbClr val="A4A3A4"/>
          </p15:clr>
        </p15:guide>
        <p15:guide id="13" orient="horz" pos="338">
          <p15:clr>
            <a:srgbClr val="A4A3A4"/>
          </p15:clr>
        </p15:guide>
        <p15:guide id="14" orient="horz" pos="4153">
          <p15:clr>
            <a:srgbClr val="A4A3A4"/>
          </p15:clr>
        </p15:guide>
        <p15:guide id="15" orient="horz" pos="3860">
          <p15:clr>
            <a:srgbClr val="A4A3A4"/>
          </p15:clr>
        </p15:guide>
        <p15:guide id="16" pos="2879">
          <p15:clr>
            <a:srgbClr val="A4A3A4"/>
          </p15:clr>
        </p15:guide>
        <p15:guide id="17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006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711" autoAdjust="0"/>
    <p:restoredTop sz="94575" autoAdjust="0"/>
  </p:normalViewPr>
  <p:slideViewPr>
    <p:cSldViewPr snapToGrid="0" showGuides="1">
      <p:cViewPr varScale="1">
        <p:scale>
          <a:sx n="156" d="100"/>
          <a:sy n="156" d="100"/>
        </p:scale>
        <p:origin x="1932" y="96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796"/>
        <p:guide orient="horz" pos="116"/>
        <p:guide orient="horz" pos="338"/>
        <p:guide orient="horz" pos="4153"/>
        <p:guide orient="horz" pos="3860"/>
        <p:guide pos="287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rId1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57" cy="1313340"/>
      </dsp:txXfrm>
    </dsp:sp>
    <dsp:sp modelId="{621EDF90-BBB0-4037-AE02-5133A6F68B46}">
      <dsp:nvSpPr>
        <dsp:cNvPr id="0" name=""/>
        <dsp:cNvSpPr/>
      </dsp:nvSpPr>
      <dsp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61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rId1"/>
            </a:rPr>
            <a:t>GitHub</a:t>
          </a:r>
          <a:r>
            <a:rPr lang="de-DE" sz="1000" kern="1200" dirty="0"/>
            <a:t>)</a:t>
          </a:r>
        </a:p>
      </dsp:txBody>
      <dsp:txXfrm>
        <a:off x="1307661" y="1970011"/>
        <a:ext cx="1243357" cy="1313340"/>
      </dsp:txXfrm>
    </dsp:sp>
    <dsp:sp modelId="{36ACEFFF-1C54-4B27-9049-0B8EE992384E}">
      <dsp:nvSpPr>
        <dsp:cNvPr id="0" name=""/>
        <dsp:cNvSpPr/>
      </dsp:nvSpPr>
      <dsp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86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86" y="0"/>
        <a:ext cx="1243357" cy="1313340"/>
      </dsp:txXfrm>
    </dsp:sp>
    <dsp:sp modelId="{73C7B3A0-11F5-48E5-BF23-5A889BF8E096}">
      <dsp:nvSpPr>
        <dsp:cNvPr id="0" name=""/>
        <dsp:cNvSpPr/>
      </dsp:nvSpPr>
      <dsp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712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712" y="1970011"/>
        <a:ext cx="1243357" cy="1313340"/>
      </dsp:txXfrm>
    </dsp:sp>
    <dsp:sp modelId="{1F205C2B-79CD-4D86-B2DA-87EA738CEFB8}">
      <dsp:nvSpPr>
        <dsp:cNvPr id="0" name=""/>
        <dsp:cNvSpPr/>
      </dsp:nvSpPr>
      <dsp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238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238" y="0"/>
        <a:ext cx="1243357" cy="1313340"/>
      </dsp:txXfrm>
    </dsp:sp>
    <dsp:sp modelId="{11C5153C-A10E-4C97-8A01-898604280465}">
      <dsp:nvSpPr>
        <dsp:cNvPr id="0" name=""/>
        <dsp:cNvSpPr/>
      </dsp:nvSpPr>
      <dsp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764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764" y="1970011"/>
        <a:ext cx="1243357" cy="1313340"/>
      </dsp:txXfrm>
    </dsp:sp>
    <dsp:sp modelId="{FF00B176-AB0D-4F4E-9C60-91557AFC25B3}">
      <dsp:nvSpPr>
        <dsp:cNvPr id="0" name=""/>
        <dsp:cNvSpPr/>
      </dsp:nvSpPr>
      <dsp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0" y="1082099"/>
            <a:ext cx="9144000" cy="4681587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 descr="Claim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317214"/>
            <a:ext cx="1269759" cy="278849"/>
          </a:xfrm>
          <a:prstGeom prst="rect">
            <a:avLst/>
          </a:prstGeom>
        </p:spPr>
      </p:pic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94" y="5964229"/>
            <a:ext cx="1966296" cy="722312"/>
          </a:xfrm>
          <a:prstGeom prst="rect">
            <a:avLst/>
          </a:prstGeom>
        </p:spPr>
      </p:pic>
      <p:sp>
        <p:nvSpPr>
          <p:cNvPr id="11" name="Titel 6"/>
          <p:cNvSpPr txBox="1">
            <a:spLocks/>
          </p:cNvSpPr>
          <p:nvPr userDrawn="1"/>
        </p:nvSpPr>
        <p:spPr>
          <a:xfrm>
            <a:off x="250825" y="185738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de-DE" dirty="0"/>
          </a:p>
        </p:txBody>
      </p:sp>
      <p:sp>
        <p:nvSpPr>
          <p:cNvPr id="12" name="Textplatzhalter 3" title="Test"/>
          <p:cNvSpPr>
            <a:spLocks noGrp="1"/>
          </p:cNvSpPr>
          <p:nvPr>
            <p:ph type="body" sz="quarter" idx="11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2"/>
          </p:nvPr>
        </p:nvSpPr>
        <p:spPr>
          <a:xfrm>
            <a:off x="4788463" y="1263650"/>
            <a:ext cx="4101214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4079243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6102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8648377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37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5" y="1622716"/>
            <a:ext cx="4088906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788463" y="1622717"/>
            <a:ext cx="4101214" cy="4505033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1036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0" name="Gerade Verbindung 9"/>
          <p:cNvCxnSpPr/>
          <p:nvPr userDrawn="1"/>
        </p:nvCxnSpPr>
        <p:spPr bwMode="auto">
          <a:xfrm>
            <a:off x="-4762" y="921657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46063" y="1263650"/>
            <a:ext cx="8648699" cy="4864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509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AKI-M VS | Pro-KI | Gruppe </a:t>
            </a:r>
            <a:r>
              <a:rPr lang="de-DE" dirty="0">
                <a:effectLst/>
                <a:latin typeface="-apple-system"/>
              </a:rPr>
              <a:t>b2-1</a:t>
            </a:r>
            <a:br>
              <a:rPr lang="de-DE" dirty="0"/>
            </a:br>
            <a:endParaRPr lang="de-DE" dirty="0"/>
          </a:p>
        </p:txBody>
      </p:sp>
      <p:pic>
        <p:nvPicPr>
          <p:cNvPr id="5" name="Bild 4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8032"/>
          <a:stretch/>
        </p:blipFill>
        <p:spPr>
          <a:xfrm>
            <a:off x="0" y="1090613"/>
            <a:ext cx="9144000" cy="4678362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0" y="57492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0" y="1195599"/>
            <a:ext cx="3668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dirty="0">
                <a:solidFill>
                  <a:schemeClr val="bg1">
                    <a:lumMod val="85000"/>
                  </a:schemeClr>
                </a:solidFill>
              </a:rPr>
              <a:t>Gegenüberstellung von Politikern anhand von Plenarprotokollen</a:t>
            </a:r>
            <a:endParaRPr lang="de-DE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8B2274-A41E-7D49-EAA3-FDD8C4FE100B}"/>
              </a:ext>
            </a:extLst>
          </p:cNvPr>
          <p:cNvSpPr txBox="1"/>
          <p:nvPr/>
        </p:nvSpPr>
        <p:spPr>
          <a:xfrm>
            <a:off x="4149072" y="4129116"/>
            <a:ext cx="3871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chemeClr val="bg1">
                    <a:lumMod val="85000"/>
                  </a:schemeClr>
                </a:solidFill>
              </a:rPr>
              <a:t>Ein Projekt zur Analyse und dem Vergleich von Plenarprotokollen und der Reden von Bundestagsabgeordneten.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7012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  <a:p>
            <a:r>
              <a:rPr lang="de-DE" dirty="0"/>
              <a:t>Datenfluss –Programmschritte</a:t>
            </a:r>
          </a:p>
          <a:p>
            <a:r>
              <a:rPr lang="de-DE" sz="1600" dirty="0"/>
              <a:t>Backup: Lokale Datenbank</a:t>
            </a:r>
          </a:p>
          <a:p>
            <a:r>
              <a:rPr lang="de-DE" dirty="0"/>
              <a:t>Analyse</a:t>
            </a:r>
          </a:p>
          <a:p>
            <a:r>
              <a:rPr lang="de-DE" dirty="0"/>
              <a:t>Zahlen, Daten, Fakten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51939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EE996-01F0-F106-6783-7FE0FDFFD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id="{D256F6ED-72F9-6BCB-7292-3B3BE2D7B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27585"/>
              </p:ext>
            </p:extLst>
          </p:nvPr>
        </p:nvGraphicFramePr>
        <p:xfrm>
          <a:off x="249238" y="1640090"/>
          <a:ext cx="8639175" cy="328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9063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Datenfluss - Programmschritte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183E571-3983-86B9-49DE-13C3E2CE97CD}"/>
              </a:ext>
            </a:extLst>
          </p:cNvPr>
          <p:cNvGrpSpPr/>
          <p:nvPr/>
        </p:nvGrpSpPr>
        <p:grpSpPr>
          <a:xfrm>
            <a:off x="655637" y="2093123"/>
            <a:ext cx="7832726" cy="2337039"/>
            <a:chOff x="1121835" y="1670128"/>
            <a:chExt cx="7193407" cy="1956123"/>
          </a:xfrm>
        </p:grpSpPr>
        <p:sp>
          <p:nvSpPr>
            <p:cNvPr id="7" name="Flussdiagramm: Grenzstelle 6">
              <a:extLst>
                <a:ext uri="{FF2B5EF4-FFF2-40B4-BE49-F238E27FC236}">
                  <a16:creationId xmlns:a16="http://schemas.microsoft.com/office/drawing/2014/main" id="{59BDFA1F-3B9D-4ECB-4AC6-25CE1383D2E5}"/>
                </a:ext>
              </a:extLst>
            </p:cNvPr>
            <p:cNvSpPr/>
            <p:nvPr/>
          </p:nvSpPr>
          <p:spPr>
            <a:xfrm>
              <a:off x="2835038" y="1825830"/>
              <a:ext cx="5480204" cy="1644714"/>
            </a:xfrm>
            <a:prstGeom prst="flowChartTerminator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eaLnBrk="1" hangingPunct="1"/>
              <a:endParaRPr lang="de-DE" sz="1800" dirty="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9FAA97C-70A9-CD91-9555-E6D834914B6D}"/>
                </a:ext>
              </a:extLst>
            </p:cNvPr>
            <p:cNvGrpSpPr/>
            <p:nvPr/>
          </p:nvGrpSpPr>
          <p:grpSpPr>
            <a:xfrm>
              <a:off x="1121835" y="1670128"/>
              <a:ext cx="7007452" cy="1956123"/>
              <a:chOff x="1762301" y="2301430"/>
              <a:chExt cx="7007452" cy="1956123"/>
            </a:xfrm>
          </p:grpSpPr>
          <p:sp>
            <p:nvSpPr>
              <p:cNvPr id="9" name="Flussdiagramm: Alternativer Prozess 8">
                <a:extLst>
                  <a:ext uri="{FF2B5EF4-FFF2-40B4-BE49-F238E27FC236}">
                    <a16:creationId xmlns:a16="http://schemas.microsoft.com/office/drawing/2014/main" id="{88560B16-8BDD-E09D-FB0E-1D083B1E97B2}"/>
                  </a:ext>
                </a:extLst>
              </p:cNvPr>
              <p:cNvSpPr/>
              <p:nvPr/>
            </p:nvSpPr>
            <p:spPr>
              <a:xfrm>
                <a:off x="1767067" y="2301430"/>
                <a:ext cx="1319514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de-DE" sz="1100" dirty="0"/>
                  <a:t>Datenabruf via API-Schnittstelle</a:t>
                </a:r>
              </a:p>
            </p:txBody>
          </p:sp>
          <p:sp>
            <p:nvSpPr>
              <p:cNvPr id="10" name="Flussdiagramm: Alternativer Prozess 9">
                <a:extLst>
                  <a:ext uri="{FF2B5EF4-FFF2-40B4-BE49-F238E27FC236}">
                    <a16:creationId xmlns:a16="http://schemas.microsoft.com/office/drawing/2014/main" id="{797A35A5-25F8-65F5-54E7-09AD89F97F27}"/>
                  </a:ext>
                </a:extLst>
              </p:cNvPr>
              <p:cNvSpPr/>
              <p:nvPr/>
            </p:nvSpPr>
            <p:spPr>
              <a:xfrm>
                <a:off x="1762301" y="3605512"/>
                <a:ext cx="1319514" cy="652041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Backup: Lokale Datenbank</a:t>
                </a:r>
              </a:p>
            </p:txBody>
          </p:sp>
          <p:sp>
            <p:nvSpPr>
              <p:cNvPr id="11" name="Flussdiagramm: Alternativer Prozess 10">
                <a:extLst>
                  <a:ext uri="{FF2B5EF4-FFF2-40B4-BE49-F238E27FC236}">
                    <a16:creationId xmlns:a16="http://schemas.microsoft.com/office/drawing/2014/main" id="{D1B8FE8D-0B9A-A0F2-4622-B6321562D1C3}"/>
                  </a:ext>
                </a:extLst>
              </p:cNvPr>
              <p:cNvSpPr/>
              <p:nvPr/>
            </p:nvSpPr>
            <p:spPr>
              <a:xfrm>
                <a:off x="3610541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Datenbereinigung</a:t>
                </a:r>
              </a:p>
            </p:txBody>
          </p:sp>
          <p:sp>
            <p:nvSpPr>
              <p:cNvPr id="12" name="Flussdiagramm: Alternativer Prozess 11">
                <a:extLst>
                  <a:ext uri="{FF2B5EF4-FFF2-40B4-BE49-F238E27FC236}">
                    <a16:creationId xmlns:a16="http://schemas.microsoft.com/office/drawing/2014/main" id="{3BB5791B-0C39-DC55-D49D-EF4A7C5E3C53}"/>
                  </a:ext>
                </a:extLst>
              </p:cNvPr>
              <p:cNvSpPr/>
              <p:nvPr/>
            </p:nvSpPr>
            <p:spPr>
              <a:xfrm>
                <a:off x="5504932" y="2953472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Datenauswertung/-analyse</a:t>
                </a:r>
              </a:p>
            </p:txBody>
          </p:sp>
          <p:sp>
            <p:nvSpPr>
              <p:cNvPr id="13" name="Flussdiagramm: Alternativer Prozess 12">
                <a:extLst>
                  <a:ext uri="{FF2B5EF4-FFF2-40B4-BE49-F238E27FC236}">
                    <a16:creationId xmlns:a16="http://schemas.microsoft.com/office/drawing/2014/main" id="{8DEE11A9-D216-0D1B-5677-EF7BEE9FDDCF}"/>
                  </a:ext>
                </a:extLst>
              </p:cNvPr>
              <p:cNvSpPr/>
              <p:nvPr/>
            </p:nvSpPr>
            <p:spPr>
              <a:xfrm>
                <a:off x="7399322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Visualisierung</a:t>
                </a:r>
              </a:p>
            </p:txBody>
          </p: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9A5608ED-6381-D43E-3BF4-866245276B50}"/>
                  </a:ext>
                </a:extLst>
              </p:cNvPr>
              <p:cNvSpPr/>
              <p:nvPr/>
            </p:nvSpPr>
            <p:spPr>
              <a:xfrm rot="1534330">
                <a:off x="3151878" y="280455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Pfeil: nach rechts 14">
                <a:extLst>
                  <a:ext uri="{FF2B5EF4-FFF2-40B4-BE49-F238E27FC236}">
                    <a16:creationId xmlns:a16="http://schemas.microsoft.com/office/drawing/2014/main" id="{132E80B8-6D1C-E8AA-B9DD-56CEFC063404}"/>
                  </a:ext>
                </a:extLst>
              </p:cNvPr>
              <p:cNvSpPr/>
              <p:nvPr/>
            </p:nvSpPr>
            <p:spPr>
              <a:xfrm rot="20065178">
                <a:off x="3158335" y="366096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Pfeil: nach rechts 15">
                <a:extLst>
                  <a:ext uri="{FF2B5EF4-FFF2-40B4-BE49-F238E27FC236}">
                    <a16:creationId xmlns:a16="http://schemas.microsoft.com/office/drawing/2014/main" id="{5E6A6806-DDFC-FC05-3A9A-B694A087A928}"/>
                  </a:ext>
                </a:extLst>
              </p:cNvPr>
              <p:cNvSpPr/>
              <p:nvPr/>
            </p:nvSpPr>
            <p:spPr>
              <a:xfrm>
                <a:off x="5116010" y="322161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Pfeil: nach rechts 16">
                <a:extLst>
                  <a:ext uri="{FF2B5EF4-FFF2-40B4-BE49-F238E27FC236}">
                    <a16:creationId xmlns:a16="http://schemas.microsoft.com/office/drawing/2014/main" id="{9E58051A-4B08-352E-08CD-D2386199A76C}"/>
                  </a:ext>
                </a:extLst>
              </p:cNvPr>
              <p:cNvSpPr/>
              <p:nvPr/>
            </p:nvSpPr>
            <p:spPr>
              <a:xfrm>
                <a:off x="7010401" y="322161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798C9C-0D9C-2A56-B2C8-5E1D6EB23747}"/>
                </a:ext>
              </a:extLst>
            </p:cNvPr>
            <p:cNvSpPr txBox="1"/>
            <p:nvPr/>
          </p:nvSpPr>
          <p:spPr>
            <a:xfrm>
              <a:off x="3358996" y="1883077"/>
              <a:ext cx="4628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tx1"/>
                  </a:solidFill>
                </a:rPr>
                <a:t>Usereingabe über die grafische Oberfläche</a:t>
              </a:r>
            </a:p>
            <a:p>
              <a:endParaRPr lang="de-DE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65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Installation von Docker via Terminal</a:t>
            </a:r>
          </a:p>
          <a:p>
            <a:pPr lvl="1"/>
            <a:r>
              <a:rPr lang="de-DE" dirty="0"/>
              <a:t>Linux: Zusätzlich Docker-Engine und Docker-</a:t>
            </a:r>
            <a:r>
              <a:rPr lang="de-DE" dirty="0" err="1"/>
              <a:t>Compose</a:t>
            </a:r>
            <a:endParaRPr lang="de-DE" dirty="0"/>
          </a:p>
          <a:p>
            <a:pPr lvl="1"/>
            <a:r>
              <a:rPr lang="de-DE" dirty="0"/>
              <a:t>Windows: Installation über Docker Desktop möglich</a:t>
            </a:r>
          </a:p>
          <a:p>
            <a:r>
              <a:rPr lang="de-DE" dirty="0"/>
              <a:t>Registrierung bei </a:t>
            </a:r>
            <a:r>
              <a:rPr lang="de-DE" dirty="0" err="1"/>
              <a:t>Github</a:t>
            </a:r>
            <a:r>
              <a:rPr lang="de-DE" dirty="0"/>
              <a:t> Container Registry</a:t>
            </a:r>
          </a:p>
          <a:p>
            <a:r>
              <a:rPr lang="en-US" dirty="0"/>
              <a:t>Laden des Containers:</a:t>
            </a:r>
          </a:p>
          <a:p>
            <a:pPr lvl="1"/>
            <a:r>
              <a:rPr lang="en-US" sz="1400" i="1" dirty="0"/>
              <a:t>docker pull ghcr.io/open-discourse/open-discourse/</a:t>
            </a:r>
            <a:r>
              <a:rPr lang="en-US" sz="1400" i="1" dirty="0" err="1"/>
              <a:t>database:latest</a:t>
            </a:r>
            <a:endParaRPr lang="en-US" sz="1400" i="1" dirty="0"/>
          </a:p>
          <a:p>
            <a:r>
              <a:rPr lang="en-US" dirty="0" err="1"/>
              <a:t>Lokales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der DB:</a:t>
            </a:r>
          </a:p>
          <a:p>
            <a:pPr lvl="1"/>
            <a:r>
              <a:rPr lang="de-DE" sz="1400" i="1" dirty="0" err="1"/>
              <a:t>docker</a:t>
            </a:r>
            <a:r>
              <a:rPr lang="de-DE" sz="1400" i="1" dirty="0"/>
              <a:t> </a:t>
            </a:r>
            <a:r>
              <a:rPr lang="de-DE" sz="1400" i="1" dirty="0" err="1"/>
              <a:t>run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POSTGRES_USER=</a:t>
            </a:r>
            <a:r>
              <a:rPr lang="de-DE" sz="1400" i="1" dirty="0" err="1"/>
              <a:t>postgres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POSTGRES_DB=</a:t>
            </a:r>
            <a:r>
              <a:rPr lang="de-DE" sz="1400" i="1" dirty="0" err="1"/>
              <a:t>postgres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POSTGRES_PASSWORD=</a:t>
            </a:r>
            <a:r>
              <a:rPr lang="de-DE" sz="1400" i="1" dirty="0" err="1"/>
              <a:t>postgres</a:t>
            </a:r>
            <a:r>
              <a:rPr lang="de-DE" sz="1400" i="1" dirty="0"/>
              <a:t>  -p 5432:5432 -d ghcr.io/open-</a:t>
            </a:r>
            <a:r>
              <a:rPr lang="de-DE" sz="1400" i="1" dirty="0" err="1"/>
              <a:t>discourse</a:t>
            </a:r>
            <a:r>
              <a:rPr lang="de-DE" sz="1400" i="1" dirty="0"/>
              <a:t>/open-</a:t>
            </a:r>
            <a:r>
              <a:rPr lang="de-DE" sz="1400" i="1" dirty="0" err="1"/>
              <a:t>discourse</a:t>
            </a:r>
            <a:r>
              <a:rPr lang="de-DE" sz="1400" i="1" dirty="0"/>
              <a:t>/</a:t>
            </a:r>
            <a:r>
              <a:rPr lang="de-DE" sz="1400" i="1" dirty="0" err="1"/>
              <a:t>database</a:t>
            </a:r>
            <a:endParaRPr lang="de-DE" sz="1400" i="1" dirty="0"/>
          </a:p>
          <a:p>
            <a:r>
              <a:rPr lang="de-DE" dirty="0"/>
              <a:t>Python Bibliothek </a:t>
            </a:r>
            <a:r>
              <a:rPr lang="de-DE" i="1" dirty="0"/>
              <a:t>psycopg2 </a:t>
            </a:r>
            <a:r>
              <a:rPr lang="de-DE" dirty="0"/>
              <a:t>notwendig</a:t>
            </a:r>
          </a:p>
          <a:p>
            <a:pPr lvl="1"/>
            <a:r>
              <a:rPr lang="de-DE" dirty="0"/>
              <a:t>Verbindung zur PostgreSQL Datenbank möglich</a:t>
            </a:r>
          </a:p>
          <a:p>
            <a:pPr lvl="1"/>
            <a:r>
              <a:rPr lang="de-DE" dirty="0"/>
              <a:t>Nutzung von SQL Befehlen im Python Code</a:t>
            </a:r>
          </a:p>
          <a:p>
            <a:endParaRPr lang="de-DE" dirty="0"/>
          </a:p>
          <a:p>
            <a:r>
              <a:rPr lang="de-DE" sz="1200" dirty="0"/>
              <a:t>Eigene Erstellung der komplette Datenbank (mit </a:t>
            </a:r>
            <a:r>
              <a:rPr lang="de-DE" sz="1200"/>
              <a:t>tagesaktuellen Werten) scheiterte</a:t>
            </a:r>
            <a:endParaRPr lang="de-DE" sz="12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1800" dirty="0"/>
              <a:t>Backup: Lokale Datenbank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680826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Alle Reden für die Analyse aus</a:t>
            </a:r>
            <a:r>
              <a:rPr lang="de-DE" b="1" dirty="0"/>
              <a:t>  </a:t>
            </a:r>
            <a:r>
              <a:rPr lang="de-DE" b="1" dirty="0" err="1"/>
              <a:t>opendiscourse_page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Meine Funktionen werden in </a:t>
            </a:r>
            <a:r>
              <a:rPr lang="de-DE" b="1" dirty="0"/>
              <a:t>analyse_fenster.py </a:t>
            </a:r>
            <a:r>
              <a:rPr lang="de-DE" dirty="0"/>
              <a:t>gebraucht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durchschnitt_laenge</a:t>
            </a:r>
            <a:r>
              <a:rPr lang="de-DE" b="1" dirty="0"/>
              <a:t>(Politiker ID)</a:t>
            </a:r>
          </a:p>
          <a:p>
            <a:pPr lvl="1"/>
            <a:r>
              <a:rPr lang="de-DE" dirty="0"/>
              <a:t>Reden zu den Politiker ID holen</a:t>
            </a:r>
          </a:p>
          <a:p>
            <a:pPr lvl="1"/>
            <a:r>
              <a:rPr lang="de-DE" dirty="0"/>
              <a:t>Für jede Rede wird die Länge bestimmt und addiert</a:t>
            </a:r>
          </a:p>
          <a:p>
            <a:pPr lvl="1"/>
            <a:r>
              <a:rPr lang="de-DE" dirty="0"/>
              <a:t>Ergebnis = Länge der Reden/Anzahl aller Reden</a:t>
            </a:r>
          </a:p>
          <a:p>
            <a:pPr lvl="1"/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summe_aller_woerter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Die letzten 5 Reden eines Politikers</a:t>
            </a:r>
          </a:p>
          <a:p>
            <a:pPr lvl="1"/>
            <a:r>
              <a:rPr lang="de-DE" dirty="0"/>
              <a:t>Die Reden in Wörter gesplittet(ungefiltert)</a:t>
            </a:r>
          </a:p>
          <a:p>
            <a:pPr lvl="1"/>
            <a:r>
              <a:rPr lang="de-DE" dirty="0"/>
              <a:t>Ergebnis = alle Wörter addiert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738755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C391155-3362-AAAC-4EB0-8597713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1D930E-C3F9-08C4-36A9-37E8742CD1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b="1" dirty="0" err="1"/>
              <a:t>haeufigkeit_woerter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, </a:t>
            </a:r>
            <a:r>
              <a:rPr lang="de-DE" b="1" dirty="0" err="1"/>
              <a:t>anzahl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Aufruf der Funktion zerlege_ Rede</a:t>
            </a:r>
          </a:p>
          <a:p>
            <a:pPr lvl="1"/>
            <a:r>
              <a:rPr lang="de-DE" dirty="0"/>
              <a:t>Häufigkeit der einzelnen Wörter wird in </a:t>
            </a:r>
            <a:r>
              <a:rPr lang="de-DE" dirty="0" err="1"/>
              <a:t>dictonary</a:t>
            </a:r>
            <a:r>
              <a:rPr lang="de-DE" dirty="0"/>
              <a:t> gezählt</a:t>
            </a:r>
          </a:p>
          <a:p>
            <a:pPr lvl="1"/>
            <a:r>
              <a:rPr lang="de-DE" dirty="0"/>
              <a:t>Die Wörter werden nach der Häufigkeit sortiert</a:t>
            </a:r>
          </a:p>
          <a:p>
            <a:pPr lvl="1"/>
            <a:r>
              <a:rPr lang="de-DE" dirty="0"/>
              <a:t>Ergebnis = Die Häufigkeit der Wörter wird zurückgegeben für in „Anzahl“ vorgegebene Wörter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zerlege_Rede</a:t>
            </a:r>
            <a:r>
              <a:rPr lang="de-DE" b="1" dirty="0"/>
              <a:t>(ID)</a:t>
            </a:r>
          </a:p>
          <a:p>
            <a:pPr lvl="1"/>
            <a:r>
              <a:rPr lang="de-DE" dirty="0"/>
              <a:t>nur die letzten fünf Reden werden betrachtet</a:t>
            </a:r>
          </a:p>
          <a:p>
            <a:pPr lvl="1"/>
            <a:r>
              <a:rPr lang="de-DE" dirty="0"/>
              <a:t>Satzzeichen, Füllwörter etc. rausfiltern mit der Funktion </a:t>
            </a:r>
            <a:r>
              <a:rPr lang="de-DE" b="1" dirty="0" err="1"/>
              <a:t>open_aufbereitung</a:t>
            </a:r>
            <a:endParaRPr lang="de-DE" b="1" dirty="0"/>
          </a:p>
          <a:p>
            <a:pPr lvl="1"/>
            <a:r>
              <a:rPr lang="de-DE" dirty="0"/>
              <a:t>Ergebnis = gefilterte Wörter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DD365D-5245-E5CD-4FC5-502814DBFD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BAAA9E-B6E9-04ED-07B2-1D8F017A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400" i="1" dirty="0">
                <a:solidFill>
                  <a:schemeClr val="bg1"/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9328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Zahlen, Daten, Fakten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C411848-A68C-DF3A-1C4D-3F413D2E4D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</p:spPr>
        <p:txBody>
          <a:bodyPr/>
          <a:lstStyle/>
          <a:p>
            <a:r>
              <a:rPr lang="de-DE" dirty="0"/>
              <a:t>Datengrundlage: </a:t>
            </a:r>
          </a:p>
          <a:p>
            <a:pPr lvl="1"/>
            <a:r>
              <a:rPr lang="de-DE" dirty="0"/>
              <a:t>900 Tsd. Reden – 4000 verarbeitete Plenarprotokolle (</a:t>
            </a:r>
            <a:r>
              <a:rPr lang="de-DE" dirty="0">
                <a:hlinkClick r:id="rId2"/>
              </a:rPr>
              <a:t>https://opendiscourse.de/daten-und-methodik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Über 529.000 Filterwörter („</a:t>
            </a:r>
            <a:r>
              <a:rPr lang="de-DE" dirty="0" err="1"/>
              <a:t>stopwords</a:t>
            </a:r>
            <a:r>
              <a:rPr lang="de-DE" dirty="0"/>
              <a:t>“)</a:t>
            </a:r>
          </a:p>
          <a:p>
            <a:r>
              <a:rPr lang="de-DE" dirty="0"/>
              <a:t>Python-Dateien: 8</a:t>
            </a:r>
          </a:p>
          <a:p>
            <a:pPr lvl="1"/>
            <a:r>
              <a:rPr lang="de-DE" dirty="0"/>
              <a:t>Genutzte globale Bibliotheken: 14</a:t>
            </a:r>
          </a:p>
          <a:p>
            <a:pPr lvl="1"/>
            <a:r>
              <a:rPr lang="de-DE" dirty="0"/>
              <a:t>Erstellte Funktionen: 26</a:t>
            </a:r>
          </a:p>
          <a:p>
            <a:pPr lvl="1"/>
            <a:r>
              <a:rPr lang="de-DE" dirty="0"/>
              <a:t>Codezeilen: ca. 900</a:t>
            </a:r>
          </a:p>
          <a:p>
            <a:r>
              <a:rPr lang="de-DE" dirty="0"/>
              <a:t>CSV-</a:t>
            </a:r>
            <a:r>
              <a:rPr lang="de-DE" dirty="0" err="1"/>
              <a:t>Dateie</a:t>
            </a:r>
            <a:r>
              <a:rPr lang="de-DE" dirty="0"/>
              <a:t>: 1</a:t>
            </a:r>
          </a:p>
          <a:p>
            <a:pPr lvl="1"/>
            <a:r>
              <a:rPr lang="de-DE" dirty="0"/>
              <a:t>529.530 Zeilen</a:t>
            </a:r>
          </a:p>
          <a:p>
            <a:r>
              <a:rPr lang="de-DE" dirty="0"/>
              <a:t>Readme-Datei: 1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3482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506A5F0-77AE-0071-AB0A-318F7CA9C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1793458"/>
            <a:ext cx="4682519" cy="3274976"/>
          </a:xfr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CD30BE-7A9F-E754-C736-FB0D9BE7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62" y="1092917"/>
            <a:ext cx="2515434" cy="5143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D65F39F-19BE-3909-B706-B0B93A7E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1" y="2570702"/>
            <a:ext cx="2039885" cy="972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2400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3zu4_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38100" cap="rnd" cmpd="sng" algn="ctr">
          <a:solidFill>
            <a:srgbClr val="BE006E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568</Words>
  <Application>Microsoft Office PowerPoint</Application>
  <PresentationFormat>Bildschirmpräsentation (4:3)</PresentationFormat>
  <Paragraphs>92</Paragraphs>
  <Slides>9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  <vt:variant>
        <vt:lpstr>Zielgruppenorientierte Präsentationen</vt:lpstr>
      </vt:variant>
      <vt:variant>
        <vt:i4>1</vt:i4>
      </vt:variant>
    </vt:vector>
  </HeadingPairs>
  <TitlesOfParts>
    <vt:vector size="16" baseType="lpstr">
      <vt:lpstr>-apple-system</vt:lpstr>
      <vt:lpstr>Arial</vt:lpstr>
      <vt:lpstr>Syntax</vt:lpstr>
      <vt:lpstr>Times</vt:lpstr>
      <vt:lpstr>Wingdings</vt:lpstr>
      <vt:lpstr>Master_3zu4_2022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</dc:title>
  <dc:creator>Marcel Weller</dc:creator>
  <cp:lastModifiedBy>Marcel Weller</cp:lastModifiedBy>
  <cp:revision>8</cp:revision>
  <cp:lastPrinted>2010-04-29T14:30:22Z</cp:lastPrinted>
  <dcterms:created xsi:type="dcterms:W3CDTF">2022-12-29T19:00:05Z</dcterms:created>
  <dcterms:modified xsi:type="dcterms:W3CDTF">2023-01-15T11:07:19Z</dcterms:modified>
</cp:coreProperties>
</file>